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65" r:id="rId3"/>
    <p:sldId id="264" r:id="rId4"/>
    <p:sldId id="268" r:id="rId5"/>
    <p:sldId id="266" r:id="rId6"/>
    <p:sldId id="267" r:id="rId7"/>
    <p:sldId id="263" r:id="rId8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23606-D842-4BFC-B2CE-0559104D7D54}" type="datetimeFigureOut">
              <a:rPr lang="en-AU" smtClean="0"/>
              <a:t>29/06/2023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AD56-8D6F-4C11-A7A6-02AA1E988D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299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67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657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176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31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2565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272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DDAE-CDF1-4778-AA1E-DA2FD3F10BBC}" type="datetime1">
              <a:rPr lang="en-AU" smtClean="0"/>
              <a:t>29/06/2023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536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BF5C-D7F3-44D3-AFFE-42669BDB50FA}" type="datetime1">
              <a:rPr lang="en-AU" smtClean="0"/>
              <a:t>29/06/2023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04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CCE6-C091-4F3C-97DF-9045C3E1C7BB}" type="datetime1">
              <a:rPr lang="en-AU" smtClean="0"/>
              <a:t>29/06/2023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2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4AE-7594-491C-AD30-0988051527D1}" type="datetime1">
              <a:rPr lang="en-AU" smtClean="0"/>
              <a:t>29/06/2023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8428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EA11-1E98-49CA-96D5-627DB67B3B52}" type="datetime1">
              <a:rPr lang="en-AU" smtClean="0"/>
              <a:t>29/06/2023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32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08EF-B16A-4F9B-B5E8-20A8C0CE0217}" type="datetime1">
              <a:rPr lang="en-AU" smtClean="0"/>
              <a:t>29/06/2023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97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368F4-79D4-464B-9B2A-7A8ABED3605F}" type="datetime1">
              <a:rPr lang="en-AU" smtClean="0"/>
              <a:t>29/06/2023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854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2668-FDF3-4206-A3B0-4E7909F8C96B}" type="datetime1">
              <a:rPr lang="en-AU" smtClean="0"/>
              <a:t>29/06/2023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95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F235-ED69-482B-BF73-41181159C8C9}" type="datetime1">
              <a:rPr lang="en-AU" smtClean="0"/>
              <a:t>29/06/2023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4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198C-7034-410C-A022-7AB92A01219A}" type="datetime1">
              <a:rPr lang="en-AU" smtClean="0"/>
              <a:t>29/06/2023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30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B7656-E00F-4E49-8752-58986387913B}" type="datetime1">
              <a:rPr lang="en-AU" smtClean="0"/>
              <a:t>29/06/2023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9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D7621-0782-44FA-A141-1F62C0C35485}" type="datetime1">
              <a:rPr lang="en-AU" smtClean="0"/>
              <a:t>29/06/2023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A3FD6-5CAE-4969-9534-D6FE8E561A6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4.bin"/><Relationship Id="rId18" Type="http://schemas.openxmlformats.org/officeDocument/2006/relationships/image" Target="../media/image1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0.emf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6.jpeg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9.e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isethingz.com/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www.instagram.com/bappa_wt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c/wisethingz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6.jpe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>
                <a:lumMod val="5000"/>
                <a:lumOff val="95000"/>
                <a:alpha val="80000"/>
              </a:schemeClr>
            </a:gs>
            <a:gs pos="100000">
              <a:srgbClr val="FFFFFF">
                <a:alpha val="25000"/>
              </a:srgbClr>
            </a:gs>
            <a:gs pos="75000">
              <a:srgbClr val="FFFFFF">
                <a:alpha val="65000"/>
              </a:srgbClr>
            </a:gs>
            <a:gs pos="53000">
              <a:schemeClr val="bg1">
                <a:alpha val="2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31" y="-1165"/>
            <a:ext cx="9913731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37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60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1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3" y="-183"/>
            <a:ext cx="4401757" cy="377713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4" cy="4342664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0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1039" y="1414754"/>
            <a:ext cx="1707266" cy="1106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  <a:endParaRPr lang="en-US" sz="1600" b="1" dirty="0" smtClean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16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an </a:t>
            </a:r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2" y="3402983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0" y="4620613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0" y="5480592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0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</a:t>
            </a:r>
            <a:r>
              <a:rPr lang="en-US" sz="1200" b="1" dirty="0" smtClean="0">
                <a:solidFill>
                  <a:srgbClr val="C00000"/>
                </a:solidFill>
                <a:latin typeface="Oxygen" panose="02000503000000000000" pitchFamily="2" charset="0"/>
              </a:rPr>
              <a:t>  nodiam, Education that enlightens!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Dependable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C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ompetency </a:t>
            </a: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P</a:t>
            </a: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artners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2" indent="-232172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 smtClean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782" y="1293006"/>
            <a:ext cx="3003129" cy="1684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 smtClean="0">
                <a:solidFill>
                  <a:srgbClr val="C00000"/>
                </a:solidFill>
                <a:latin typeface="Oxygen" panose="02000503000000000000" pitchFamily="2" charset="0"/>
              </a:rPr>
              <a:t>AI </a:t>
            </a: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&amp; Robotics</a:t>
            </a:r>
          </a:p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Mentoring for ICSE Class IX &amp; X</a:t>
            </a:r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" y="238611"/>
            <a:ext cx="813748" cy="6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2-Point Star 5"/>
          <p:cNvSpPr/>
          <p:nvPr/>
        </p:nvSpPr>
        <p:spPr>
          <a:xfrm>
            <a:off x="4765104" y="583947"/>
            <a:ext cx="2792877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Freeform 43"/>
          <p:cNvSpPr/>
          <p:nvPr/>
        </p:nvSpPr>
        <p:spPr>
          <a:xfrm>
            <a:off x="3394678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0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 smtClean="0"/>
              <a:t> of 7</a:t>
            </a:r>
            <a:endParaRPr lang="en-AU" dirty="0"/>
          </a:p>
        </p:txBody>
      </p:sp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 Professional Competencies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00535" y="2326839"/>
            <a:ext cx="52991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globally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coaches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are specialists in: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CICSE Robotics &amp; AI syllabus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AI, Analytics &amp; Data Visualization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Cyber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Security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project-based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mentoring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skill assessment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tudents in the above areas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6837" y="816442"/>
            <a:ext cx="8062561" cy="11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nodiam’s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for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technology today, will make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We are pleased to join hands with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elite schools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like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Elliot St. in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this journey.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46" y="2326839"/>
            <a:ext cx="2807240" cy="28072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49" y="2326839"/>
            <a:ext cx="2807240" cy="2807240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 10"/>
          <p:cNvSpPr/>
          <p:nvPr/>
        </p:nvSpPr>
        <p:spPr>
          <a:xfrm>
            <a:off x="1203174" y="912326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109325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4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21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112903"/>
              </p:ext>
            </p:extLst>
          </p:nvPr>
        </p:nvGraphicFramePr>
        <p:xfrm>
          <a:off x="686505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"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505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136819"/>
              </p:ext>
            </p:extLst>
          </p:nvPr>
        </p:nvGraphicFramePr>
        <p:xfrm>
          <a:off x="2075541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"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5541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944636"/>
              </p:ext>
            </p:extLst>
          </p:nvPr>
        </p:nvGraphicFramePr>
        <p:xfrm>
          <a:off x="3473304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"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73304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903347"/>
              </p:ext>
            </p:extLst>
          </p:nvPr>
        </p:nvGraphicFramePr>
        <p:xfrm>
          <a:off x="4884410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"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4410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8963169"/>
              </p:ext>
            </p:extLst>
          </p:nvPr>
        </p:nvGraphicFramePr>
        <p:xfrm>
          <a:off x="6292348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"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92348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40707"/>
              </p:ext>
            </p:extLst>
          </p:nvPr>
        </p:nvGraphicFramePr>
        <p:xfrm>
          <a:off x="7710554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" name="Acrobat Document" r:id="rId17" imgW="6035040" imgH="4663156" progId="Acrobat.Document.DC">
                  <p:embed/>
                </p:oleObj>
              </mc:Choice>
              <mc:Fallback>
                <p:oleObj name="Acrobat Document" r:id="rId1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10554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0" y="823381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/>
          <p:cNvSpPr txBox="1"/>
          <p:nvPr/>
        </p:nvSpPr>
        <p:spPr>
          <a:xfrm>
            <a:off x="1004103" y="2877674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>
              <a:spcAft>
                <a:spcPts val="600"/>
              </a:spcAft>
            </a:pP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.(Electronics), M.B.A. (Finance)</a:t>
            </a:r>
          </a:p>
          <a:p>
            <a:pPr lvl="0">
              <a:spcAft>
                <a:spcPts val="600"/>
              </a:spcAft>
            </a:pPr>
            <a:r>
              <a:rPr lang="en-AU" sz="1050" b="1" u="sng" dirty="0" smtClean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  <a:endParaRPr lang="en-AU" sz="1050" b="1" u="sng" dirty="0">
              <a:solidFill>
                <a:srgbClr val="002060"/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91 9073 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700094 /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61 470 142 </a:t>
            </a:r>
            <a:r>
              <a:rPr lang="en-AU" sz="1050" b="1" dirty="0" smtClean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229</a:t>
            </a:r>
            <a:endParaRPr lang="en-AU" sz="1050" b="1" dirty="0">
              <a:solidFill>
                <a:schemeClr val="bg1">
                  <a:lumMod val="6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59525" y="823381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blue-chip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Vish Coosa, Morgan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Stanley,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U.S.A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accuracy of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models singlehandedly up to 99.8%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brain, the best guy to take care of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our AI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                                    </a:t>
            </a: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</a:t>
            </a:r>
            <a:r>
              <a:rPr 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Government Client</a:t>
            </a:r>
            <a:endParaRPr lang="en-IN" sz="10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3</a:t>
            </a:r>
            <a:r>
              <a:rPr lang="en-AU" dirty="0" smtClean="0"/>
              <a:t> of 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03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6500434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10873" y="5572646"/>
            <a:ext cx="4048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1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</a:t>
            </a: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concepts: simplified &amp; delightful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40" y="1271023"/>
            <a:ext cx="4126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isualize the DATA &amp; SCIENCE of data science/AI: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6" y="995538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2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2176" y="1907268"/>
            <a:ext cx="1770986" cy="112927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0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 smtClean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Visualization </a:t>
            </a: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is </a:t>
            </a:r>
            <a:r>
              <a:rPr lang="en-IN" sz="1050" dirty="0" smtClean="0">
                <a:solidFill>
                  <a:schemeClr val="bg1"/>
                </a:solidFill>
                <a:latin typeface="Oxygen" panose="02000503000000000000" pitchFamily="2" charset="0"/>
              </a:rPr>
              <a:t>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3" y="1284970"/>
            <a:ext cx="619856" cy="293219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9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390692" y="215339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4</a:t>
            </a:r>
            <a:r>
              <a:rPr lang="en-AU" dirty="0" smtClean="0"/>
              <a:t> of 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55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88" y="3981146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Debsingha</a:t>
            </a: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lvl="0"/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</a:t>
            </a: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M.B.A</a:t>
            </a:r>
            <a:r>
              <a:rPr lang="en-AU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.(XLRI)</a:t>
            </a:r>
          </a:p>
          <a:p>
            <a:r>
              <a:rPr lang="en-IN" sz="1050" u="sng" dirty="0" smtClean="0">
                <a:latin typeface="Oxygen" panose="02000503000000000000" pitchFamily="2" charset="0"/>
                <a:hlinkClick r:id="rId6"/>
              </a:rPr>
              <a:t>https</a:t>
            </a:r>
            <a:r>
              <a:rPr lang="en-IN" sz="1050" u="sng" dirty="0">
                <a:latin typeface="Oxygen" panose="02000503000000000000" pitchFamily="2" charset="0"/>
                <a:hlinkClick r:id="rId6"/>
              </a:rPr>
              <a:t>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 smtClean="0">
                <a:latin typeface="Oxygen" panose="02000503000000000000" pitchFamily="2" charset="0"/>
                <a:hlinkClick r:id="rId8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1" y="910147"/>
            <a:ext cx="57221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nspiring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entor, Innovative &amp; Entrepreneurial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years of global experience</a:t>
            </a: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children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institutions &amp; corporates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</a:t>
            </a: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in the fields of</a:t>
            </a:r>
            <a:endParaRPr lang="en-AU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machines, automation,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sensors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&amp; IoT driven BI</a:t>
            </a:r>
            <a:endParaRPr lang="en-I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5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nalytics dashboards,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loud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API gateways, integration to mobile 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apps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0" y="795753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0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447" y="3994474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4954" y="3867873"/>
            <a:ext cx="2298493" cy="25529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91" y="3903954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5</a:t>
            </a:r>
            <a:r>
              <a:rPr lang="en-AU" dirty="0" smtClean="0"/>
              <a:t> of 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301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 smtClean="0"/>
              <a:t>The     nodiam </a:t>
            </a:r>
            <a:r>
              <a:rPr lang="en-US" dirty="0"/>
              <a:t>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4" y="3517720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4" y="1412515"/>
            <a:ext cx="3855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</a:t>
            </a: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omprehensive 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3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4" y="5881942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0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5" y="224813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8" y="1501367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6</a:t>
            </a:r>
            <a:r>
              <a:rPr lang="en-AU" dirty="0" smtClean="0"/>
              <a:t> of 7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43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32-Point Star 9"/>
          <p:cNvSpPr/>
          <p:nvPr/>
        </p:nvSpPr>
        <p:spPr>
          <a:xfrm>
            <a:off x="5828488" y="2070147"/>
            <a:ext cx="354972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33%</a:t>
            </a:r>
            <a:r>
              <a:rPr lang="en-US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OFF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per batch after 4</a:t>
            </a:r>
            <a:r>
              <a:rPr lang="en-US" sz="1100" b="1" baseline="30000" dirty="0" smtClean="0">
                <a:solidFill>
                  <a:schemeClr val="bg1"/>
                </a:solidFill>
                <a:latin typeface="Oxygen" panose="02000503000000000000" pitchFamily="2" charset="0"/>
              </a:rPr>
              <a:t>th</a:t>
            </a:r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 batch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4"/>
            <a:ext cx="1098112" cy="519455"/>
          </a:xfrm>
          <a:prstGeom prst="rect">
            <a:avLst/>
          </a:prstGeom>
        </p:spPr>
      </p:pic>
      <p:pic>
        <p:nvPicPr>
          <p:cNvPr id="1026" name="Picture 2" descr="Loreto Crest – Loreto College Ballar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" y="94801"/>
            <a:ext cx="672518" cy="56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264539" y="0"/>
            <a:ext cx="5565011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Pricing</a:t>
            </a:r>
            <a:endParaRPr lang="en-US" sz="1600" b="1" cap="small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2049" y="1046240"/>
            <a:ext cx="4729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₹5,9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(approx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. per year per batch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- 30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 ICSE,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IX/X)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Lab Equipment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(provided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actual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price)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Less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than 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50,000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(approximately) per year per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&amp; Python Programming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₹150</a:t>
            </a:r>
            <a:r>
              <a:rPr lang="en-A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₹1,8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24 weeks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AI including labs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ICSE syllabus comprehensive coverage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₹300</a:t>
            </a:r>
            <a:r>
              <a:rPr lang="en-AU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student per class,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 classes/year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AU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₹3,6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0,000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per year per batch of 30 students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40% advance, 30% after every 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weeks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863" y="2054021"/>
            <a:ext cx="1864050" cy="1170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73321" y="1477561"/>
            <a:ext cx="4221027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Bulk 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Discounts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Available Only for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Loreto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Elliot St.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342900" lvl="1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All costs are inclusive of GST (0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%)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32-Point Star 12"/>
          <p:cNvSpPr/>
          <p:nvPr/>
        </p:nvSpPr>
        <p:spPr>
          <a:xfrm>
            <a:off x="5813242" y="3599583"/>
            <a:ext cx="3579138" cy="1253228"/>
          </a:xfrm>
          <a:prstGeom prst="star32">
            <a:avLst/>
          </a:prstGeom>
          <a:solidFill>
            <a:srgbClr val="FFC000"/>
          </a:solidFill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Oxygen" panose="02000503000000000000" pitchFamily="2" charset="0"/>
              </a:rPr>
              <a:t>0</a:t>
            </a:r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% Rise in 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5 Years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On upfront payment for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  <a:latin typeface="Oxygen" panose="02000503000000000000" pitchFamily="2" charset="0"/>
              </a:rPr>
              <a:t>2 years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19" y="6575624"/>
            <a:ext cx="3343275" cy="296664"/>
          </a:xfrm>
        </p:spPr>
        <p:txBody>
          <a:bodyPr/>
          <a:lstStyle/>
          <a:p>
            <a:r>
              <a:rPr lang="en-US" sz="813" b="1" dirty="0" smtClean="0">
                <a:latin typeface="Oxygen" panose="02000503000000000000" pitchFamily="2" charset="0"/>
              </a:rPr>
              <a:t>nodiam </a:t>
            </a:r>
            <a:r>
              <a:rPr lang="en-US" sz="813" b="1" dirty="0">
                <a:latin typeface="Oxygen" panose="02000503000000000000" pitchFamily="2" charset="0"/>
              </a:rPr>
              <a:t>– Private &amp; Confidential – 2023 </a:t>
            </a:r>
            <a:r>
              <a:rPr lang="en-US" sz="813" b="1" dirty="0" smtClean="0">
                <a:latin typeface="Oxygen" panose="02000503000000000000" pitchFamily="2" charset="0"/>
              </a:rPr>
              <a:t>© </a:t>
            </a:r>
            <a:endParaRPr lang="en-AU" sz="813" b="1" dirty="0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657146" y="6658414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Oxygen" panose="02000503000000000000" pitchFamily="2" charset="0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0" y="6451838"/>
            <a:ext cx="1114844" cy="406161"/>
          </a:xfrm>
        </p:spPr>
        <p:txBody>
          <a:bodyPr/>
          <a:lstStyle/>
          <a:p>
            <a:pPr algn="l"/>
            <a:r>
              <a:rPr lang="en-AU" dirty="0" smtClean="0"/>
              <a:t>Slide# </a:t>
            </a:r>
            <a:r>
              <a:rPr lang="en-AU" dirty="0"/>
              <a:t>7</a:t>
            </a:r>
            <a:r>
              <a:rPr lang="en-AU" dirty="0" smtClean="0"/>
              <a:t> of 7</a:t>
            </a:r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1953989" y="5382785"/>
            <a:ext cx="5565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cap="small" dirty="0" smtClean="0">
                <a:solidFill>
                  <a:srgbClr val="FF8C52"/>
                </a:solidFill>
                <a:latin typeface="Oxygen" panose="02000503000000000000" pitchFamily="2" charset="0"/>
              </a:rPr>
              <a:t>Thank You!</a:t>
            </a:r>
            <a:endParaRPr lang="en-US" sz="3200" b="1" cap="small" dirty="0">
              <a:solidFill>
                <a:srgbClr val="FF8C52"/>
              </a:solidFill>
              <a:latin typeface="Oxygen" panose="02000503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607" y="1242204"/>
            <a:ext cx="638355" cy="1466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/>
        </p:nvSpPr>
        <p:spPr>
          <a:xfrm>
            <a:off x="1315635" y="4960557"/>
            <a:ext cx="3109716" cy="564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1315634" y="3857891"/>
            <a:ext cx="3109717" cy="5530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9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3545</TotalTime>
  <Words>664</Words>
  <Application>Microsoft Office PowerPoint</Application>
  <PresentationFormat>A4 Paper (210x297 mm)</PresentationFormat>
  <Paragraphs>137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180</cp:revision>
  <dcterms:created xsi:type="dcterms:W3CDTF">2023-06-17T16:41:07Z</dcterms:created>
  <dcterms:modified xsi:type="dcterms:W3CDTF">2023-06-29T05:11:09Z</dcterms:modified>
</cp:coreProperties>
</file>